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Roboto Black"/>
      <p:bold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Barlow ExtraBold"/>
      <p:bold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gTOdX25pYk1sljAT6MDzC2tLXI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BarlowExtraBold-boldItalic.fntdata"/><Relationship Id="rId23" Type="http://schemas.openxmlformats.org/officeDocument/2006/relationships/font" Target="fonts/BarlowExtra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Black-bold.fntdata"/><Relationship Id="rId16" Type="http://schemas.openxmlformats.org/officeDocument/2006/relationships/slide" Target="slides/slide12.xml"/><Relationship Id="rId19" Type="http://schemas.openxmlformats.org/officeDocument/2006/relationships/font" Target="fonts/Roboto-regular.fntdata"/><Relationship Id="rId18" Type="http://schemas.openxmlformats.org/officeDocument/2006/relationships/font" Target="fonts/Roboto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hyperlink" Target="mailto:myrickte@vcu.edu" TargetMode="External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/>
          <p:nvPr/>
        </p:nvSpPr>
        <p:spPr>
          <a:xfrm>
            <a:off x="15725" y="4459275"/>
            <a:ext cx="9128400" cy="684300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165055" y="2811119"/>
            <a:ext cx="42843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deck title can go here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4844650" y="2849275"/>
            <a:ext cx="41880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Other information: </a:t>
            </a:r>
            <a:endParaRPr b="0" i="0" sz="2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B300"/>
                </a:solidFill>
                <a:latin typeface="Arial"/>
                <a:ea typeface="Arial"/>
                <a:cs typeface="Arial"/>
                <a:sym typeface="Arial"/>
              </a:rPr>
              <a:t>Such as the presenter’s name, date/time/location, can go here</a:t>
            </a:r>
            <a:endParaRPr b="1" i="0" sz="2000" u="none" cap="none" strike="noStrike">
              <a:solidFill>
                <a:srgbClr val="FFB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2440800" y="4575800"/>
            <a:ext cx="659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Department of Cellular, Molecular and Genetic Medicine</a:t>
            </a:r>
            <a:endParaRPr b="1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 b="178" l="0" r="0" t="169"/>
          <a:stretch/>
        </p:blipFill>
        <p:spPr>
          <a:xfrm>
            <a:off x="217275" y="4596950"/>
            <a:ext cx="2377574" cy="3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 b="6197" l="0" r="0" t="29706"/>
          <a:stretch/>
        </p:blipFill>
        <p:spPr>
          <a:xfrm>
            <a:off x="0" y="0"/>
            <a:ext cx="9144002" cy="251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1"/>
          <p:cNvCxnSpPr/>
          <p:nvPr/>
        </p:nvCxnSpPr>
        <p:spPr>
          <a:xfrm>
            <a:off x="4572000" y="2644979"/>
            <a:ext cx="0" cy="16119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/>
        </p:nvSpPr>
        <p:spPr>
          <a:xfrm>
            <a:off x="165055" y="2811119"/>
            <a:ext cx="42843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01D35"/>
                </a:solidFill>
                <a:latin typeface="Arial"/>
                <a:ea typeface="Arial"/>
                <a:cs typeface="Arial"/>
                <a:sym typeface="Arial"/>
              </a:rPr>
              <a:t>Slide deck title can go here</a:t>
            </a:r>
            <a:endParaRPr b="0" i="0" sz="600" u="none" cap="none" strike="noStrike">
              <a:solidFill>
                <a:srgbClr val="001D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4844650" y="2849275"/>
            <a:ext cx="41880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1D35"/>
                </a:solidFill>
                <a:latin typeface="Arial"/>
                <a:ea typeface="Arial"/>
                <a:cs typeface="Arial"/>
                <a:sym typeface="Arial"/>
              </a:rPr>
              <a:t>Other information: </a:t>
            </a:r>
            <a:endParaRPr b="1" i="0" sz="2000" u="none" cap="none" strike="noStrike">
              <a:solidFill>
                <a:srgbClr val="001D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1D35"/>
                </a:solidFill>
                <a:latin typeface="Arial"/>
                <a:ea typeface="Arial"/>
                <a:cs typeface="Arial"/>
                <a:sym typeface="Arial"/>
              </a:rPr>
              <a:t>Such as the presenter’s name, date/time/location, can go here</a:t>
            </a:r>
            <a:endParaRPr b="0" i="0" sz="2000" u="none" cap="none" strike="noStrike">
              <a:solidFill>
                <a:srgbClr val="001D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0"/>
          <p:cNvPicPr preferRelativeResize="0"/>
          <p:nvPr/>
        </p:nvPicPr>
        <p:blipFill rotWithShape="1">
          <a:blip r:embed="rId3">
            <a:alphaModFix/>
          </a:blip>
          <a:srcRect b="6197" l="0" r="0" t="29706"/>
          <a:stretch/>
        </p:blipFill>
        <p:spPr>
          <a:xfrm>
            <a:off x="0" y="0"/>
            <a:ext cx="9144002" cy="251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10"/>
          <p:cNvCxnSpPr/>
          <p:nvPr/>
        </p:nvCxnSpPr>
        <p:spPr>
          <a:xfrm>
            <a:off x="4572000" y="2644979"/>
            <a:ext cx="0" cy="16119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" name="Google Shape;166;p10"/>
          <p:cNvSpPr/>
          <p:nvPr/>
        </p:nvSpPr>
        <p:spPr>
          <a:xfrm>
            <a:off x="275" y="4459275"/>
            <a:ext cx="9144000" cy="6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275" y="4596950"/>
            <a:ext cx="2334802" cy="3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 txBox="1"/>
          <p:nvPr/>
        </p:nvSpPr>
        <p:spPr>
          <a:xfrm>
            <a:off x="2440800" y="4575800"/>
            <a:ext cx="659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lang="en" sz="1900">
                <a:solidFill>
                  <a:srgbClr val="3A3A3A"/>
                </a:solidFill>
                <a:latin typeface="Roboto"/>
                <a:ea typeface="Roboto"/>
                <a:cs typeface="Roboto"/>
                <a:sym typeface="Roboto"/>
              </a:rPr>
              <a:t>Department of Cellular, Molecular and Genetic Medicine</a:t>
            </a:r>
            <a:endParaRPr b="1" i="0" sz="1900" u="none" cap="none" strike="noStrike">
              <a:solidFill>
                <a:srgbClr val="3A3A3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/>
          <p:nvPr/>
        </p:nvSpPr>
        <p:spPr>
          <a:xfrm>
            <a:off x="0" y="1130600"/>
            <a:ext cx="5080500" cy="178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3">
            <a:alphaModFix/>
          </a:blip>
          <a:srcRect b="0" l="20449" r="19983" t="0"/>
          <a:stretch/>
        </p:blipFill>
        <p:spPr>
          <a:xfrm>
            <a:off x="5073247" y="0"/>
            <a:ext cx="4070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/>
          <p:nvPr/>
        </p:nvSpPr>
        <p:spPr>
          <a:xfrm>
            <a:off x="0" y="5041449"/>
            <a:ext cx="9144000" cy="102000"/>
          </a:xfrm>
          <a:prstGeom prst="rect">
            <a:avLst/>
          </a:prstGeom>
          <a:solidFill>
            <a:srgbClr val="001D3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1D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 rotWithShape="1">
          <a:blip r:embed="rId4">
            <a:alphaModFix/>
          </a:blip>
          <a:srcRect b="168" l="0" r="0" t="169"/>
          <a:stretch/>
        </p:blipFill>
        <p:spPr>
          <a:xfrm>
            <a:off x="178400" y="4482875"/>
            <a:ext cx="3451203" cy="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1"/>
          <p:cNvSpPr txBox="1"/>
          <p:nvPr/>
        </p:nvSpPr>
        <p:spPr>
          <a:xfrm>
            <a:off x="0" y="1385719"/>
            <a:ext cx="50805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Slide deck title </a:t>
            </a:r>
            <a:endParaRPr b="1" i="0" sz="4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can go here 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102208" y="3157553"/>
            <a:ext cx="41880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Other information: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Such as the presenter’s name, date/time/location, can go here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88957" y="116950"/>
            <a:ext cx="4789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3A3A3A"/>
                </a:solidFill>
                <a:latin typeface="Roboto Black"/>
                <a:ea typeface="Roboto Black"/>
                <a:cs typeface="Roboto Black"/>
                <a:sym typeface="Roboto Black"/>
              </a:rPr>
              <a:t>Department of Cellular, Molecular and Genetic Medicine</a:t>
            </a:r>
            <a:endParaRPr sz="2400">
              <a:solidFill>
                <a:srgbClr val="3A3A3A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3A3A3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/>
          <p:nvPr/>
        </p:nvSpPr>
        <p:spPr>
          <a:xfrm>
            <a:off x="0" y="5041449"/>
            <a:ext cx="9144000" cy="102000"/>
          </a:xfrm>
          <a:prstGeom prst="rect">
            <a:avLst/>
          </a:prstGeom>
          <a:solidFill>
            <a:srgbClr val="001D3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B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2"/>
          <p:cNvPicPr preferRelativeResize="0"/>
          <p:nvPr/>
        </p:nvPicPr>
        <p:blipFill rotWithShape="1">
          <a:blip r:embed="rId3">
            <a:alphaModFix/>
          </a:blip>
          <a:srcRect b="168" l="0" r="0" t="169"/>
          <a:stretch/>
        </p:blipFill>
        <p:spPr>
          <a:xfrm>
            <a:off x="178406" y="4689206"/>
            <a:ext cx="1973868" cy="27566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2"/>
          <p:cNvSpPr/>
          <p:nvPr/>
        </p:nvSpPr>
        <p:spPr>
          <a:xfrm>
            <a:off x="0" y="100763"/>
            <a:ext cx="7405200" cy="401400"/>
          </a:xfrm>
          <a:prstGeom prst="rect">
            <a:avLst/>
          </a:prstGeom>
          <a:solidFill>
            <a:srgbClr val="001D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" name="Google Shape;187;p12"/>
          <p:cNvGrpSpPr/>
          <p:nvPr/>
        </p:nvGrpSpPr>
        <p:grpSpPr>
          <a:xfrm>
            <a:off x="6992358" y="29959"/>
            <a:ext cx="543000" cy="543000"/>
            <a:chOff x="6838508" y="13500"/>
            <a:chExt cx="543000" cy="543000"/>
          </a:xfrm>
        </p:grpSpPr>
        <p:sp>
          <p:nvSpPr>
            <p:cNvPr id="188" name="Google Shape;188;p12"/>
            <p:cNvSpPr/>
            <p:nvPr/>
          </p:nvSpPr>
          <p:spPr>
            <a:xfrm>
              <a:off x="6838508" y="13500"/>
              <a:ext cx="543000" cy="543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9" name="Google Shape;189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78700" y="117650"/>
              <a:ext cx="462625" cy="329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12"/>
          <p:cNvSpPr txBox="1"/>
          <p:nvPr/>
        </p:nvSpPr>
        <p:spPr>
          <a:xfrm>
            <a:off x="102950" y="25514"/>
            <a:ext cx="7186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FFB300"/>
                </a:solidFill>
                <a:latin typeface="Roboto"/>
                <a:ea typeface="Roboto"/>
                <a:cs typeface="Roboto"/>
                <a:sym typeface="Roboto"/>
              </a:rPr>
              <a:t>Slide title here</a:t>
            </a:r>
            <a:endParaRPr b="1" i="0" sz="2500" u="none" cap="none" strike="noStrike">
              <a:solidFill>
                <a:srgbClr val="FFB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5">
            <a:alphaModFix/>
          </a:blip>
          <a:srcRect b="0" l="7784" r="7783" t="0"/>
          <a:stretch/>
        </p:blipFill>
        <p:spPr>
          <a:xfrm>
            <a:off x="6447761" y="750449"/>
            <a:ext cx="2414875" cy="16089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640000" dist="28575">
              <a:srgbClr val="000000">
                <a:alpha val="49803"/>
              </a:srgbClr>
            </a:outerShdw>
          </a:effectLst>
        </p:spPr>
      </p:pic>
      <p:sp>
        <p:nvSpPr>
          <p:cNvPr id="192" name="Google Shape;192;p12"/>
          <p:cNvSpPr txBox="1"/>
          <p:nvPr/>
        </p:nvSpPr>
        <p:spPr>
          <a:xfrm>
            <a:off x="432550" y="718025"/>
            <a:ext cx="58254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1D35"/>
                </a:solidFill>
                <a:latin typeface="Roboto"/>
                <a:ea typeface="Roboto"/>
                <a:cs typeface="Roboto"/>
                <a:sym typeface="Roboto"/>
              </a:rPr>
              <a:t>This is an example of a slide using the VCU gold background color. </a:t>
            </a:r>
            <a:endParaRPr b="0" i="0" sz="2000" u="none" cap="none" strike="noStrike">
              <a:solidFill>
                <a:srgbClr val="001D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Roboto"/>
              <a:buChar char="●"/>
            </a:pPr>
            <a:r>
              <a:rPr b="0" i="0" lang="en" sz="2000" u="none" cap="none" strike="noStrike">
                <a:solidFill>
                  <a:srgbClr val="001D35"/>
                </a:solidFill>
                <a:latin typeface="Roboto"/>
                <a:ea typeface="Roboto"/>
                <a:cs typeface="Roboto"/>
                <a:sym typeface="Roboto"/>
              </a:rPr>
              <a:t>Additional slide content can go here.</a:t>
            </a:r>
            <a:endParaRPr b="0" i="0" sz="2000" u="none" cap="none" strike="noStrike">
              <a:solidFill>
                <a:srgbClr val="001D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1D35"/>
              </a:buClr>
              <a:buSzPts val="2000"/>
              <a:buFont typeface="Roboto"/>
              <a:buChar char="●"/>
            </a:pPr>
            <a:r>
              <a:rPr b="0" i="0" lang="en" sz="2000" u="none" cap="none" strike="noStrike">
                <a:solidFill>
                  <a:srgbClr val="001D35"/>
                </a:solidFill>
                <a:latin typeface="Roboto"/>
                <a:ea typeface="Roboto"/>
                <a:cs typeface="Roboto"/>
                <a:sym typeface="Roboto"/>
              </a:rPr>
              <a:t>Additional slide content can go here.</a:t>
            </a:r>
            <a:endParaRPr b="0" i="0" sz="2000" u="none" cap="none" strike="noStrike">
              <a:solidFill>
                <a:srgbClr val="001D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1D35"/>
              </a:buClr>
              <a:buSzPts val="2000"/>
              <a:buFont typeface="Roboto"/>
              <a:buChar char="●"/>
            </a:pPr>
            <a:r>
              <a:rPr b="0" i="0" lang="en" sz="2000" u="none" cap="none" strike="noStrike">
                <a:solidFill>
                  <a:srgbClr val="001D35"/>
                </a:solidFill>
                <a:latin typeface="Roboto"/>
                <a:ea typeface="Roboto"/>
                <a:cs typeface="Roboto"/>
                <a:sym typeface="Roboto"/>
              </a:rPr>
              <a:t>Additional slide content can go here.</a:t>
            </a:r>
            <a:endParaRPr b="0" i="0" sz="2000" u="none" cap="none" strike="noStrike">
              <a:solidFill>
                <a:srgbClr val="001D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p12"/>
          <p:cNvPicPr preferRelativeResize="0"/>
          <p:nvPr/>
        </p:nvPicPr>
        <p:blipFill rotWithShape="1">
          <a:blip r:embed="rId6">
            <a:alphaModFix/>
          </a:blip>
          <a:srcRect b="49" l="0" r="0" t="59"/>
          <a:stretch/>
        </p:blipFill>
        <p:spPr>
          <a:xfrm>
            <a:off x="6447761" y="2514874"/>
            <a:ext cx="2414874" cy="1608902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640000" dist="28575">
              <a:srgbClr val="000000">
                <a:alpha val="49803"/>
              </a:srgbClr>
            </a:outerShdw>
          </a:effectLst>
        </p:spPr>
      </p:pic>
      <p:sp>
        <p:nvSpPr>
          <p:cNvPr id="194" name="Google Shape;194;p12"/>
          <p:cNvSpPr txBox="1"/>
          <p:nvPr/>
        </p:nvSpPr>
        <p:spPr>
          <a:xfrm>
            <a:off x="3122925" y="4676800"/>
            <a:ext cx="591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3A3A3A"/>
                </a:solidFill>
                <a:latin typeface="Roboto"/>
                <a:ea typeface="Roboto"/>
                <a:cs typeface="Roboto"/>
                <a:sym typeface="Roboto"/>
              </a:rPr>
              <a:t>Department of Cellular, Molecular and Genetic Medicine</a:t>
            </a:r>
            <a:endParaRPr b="1">
              <a:solidFill>
                <a:srgbClr val="3A3A3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3A3A3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0" l="20449" r="19983" t="0"/>
          <a:stretch/>
        </p:blipFill>
        <p:spPr>
          <a:xfrm>
            <a:off x="5073247" y="0"/>
            <a:ext cx="4070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/>
          <p:nvPr/>
        </p:nvSpPr>
        <p:spPr>
          <a:xfrm>
            <a:off x="0" y="5041449"/>
            <a:ext cx="9144000" cy="10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B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400" y="4482875"/>
            <a:ext cx="3451203" cy="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 txBox="1"/>
          <p:nvPr/>
        </p:nvSpPr>
        <p:spPr>
          <a:xfrm>
            <a:off x="88950" y="193150"/>
            <a:ext cx="4106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>
                <a:solidFill>
                  <a:srgbClr val="FFB300"/>
                </a:solidFill>
                <a:latin typeface="Roboto Black"/>
                <a:ea typeface="Roboto Black"/>
                <a:cs typeface="Roboto Black"/>
                <a:sym typeface="Roboto Black"/>
              </a:rPr>
              <a:t>Department of Cellular, Molecular and Genetic Medicine</a:t>
            </a:r>
            <a:endParaRPr b="0" i="0" sz="2100" u="none" cap="none" strike="noStrike">
              <a:solidFill>
                <a:srgbClr val="FFB3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88930" y="1402823"/>
            <a:ext cx="42843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deck title can go here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Google Shape;71;p2"/>
          <p:cNvCxnSpPr/>
          <p:nvPr/>
        </p:nvCxnSpPr>
        <p:spPr>
          <a:xfrm>
            <a:off x="178400" y="1128250"/>
            <a:ext cx="44697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2"/>
          <p:cNvSpPr txBox="1"/>
          <p:nvPr/>
        </p:nvSpPr>
        <p:spPr>
          <a:xfrm>
            <a:off x="102208" y="3174669"/>
            <a:ext cx="41880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Other information: </a:t>
            </a:r>
            <a:endParaRPr b="0" i="0" sz="2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B300"/>
                </a:solidFill>
                <a:latin typeface="Arial"/>
                <a:ea typeface="Arial"/>
                <a:cs typeface="Arial"/>
                <a:sym typeface="Arial"/>
              </a:rPr>
              <a:t>Such as the presenter’s name, date/time/location, can go here</a:t>
            </a:r>
            <a:endParaRPr b="1" i="0" sz="2000" u="none" cap="none" strike="noStrike">
              <a:solidFill>
                <a:srgbClr val="FFB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2"/>
          <p:cNvCxnSpPr/>
          <p:nvPr/>
        </p:nvCxnSpPr>
        <p:spPr>
          <a:xfrm>
            <a:off x="148625" y="2925766"/>
            <a:ext cx="44697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/>
          <p:nvPr/>
        </p:nvSpPr>
        <p:spPr>
          <a:xfrm>
            <a:off x="0" y="5041449"/>
            <a:ext cx="9144000" cy="10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B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406" y="4689206"/>
            <a:ext cx="1973868" cy="27566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/>
          <p:cNvSpPr txBox="1"/>
          <p:nvPr/>
        </p:nvSpPr>
        <p:spPr>
          <a:xfrm>
            <a:off x="2789975" y="4689200"/>
            <a:ext cx="624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Roboto Black"/>
                <a:ea typeface="Roboto Black"/>
                <a:cs typeface="Roboto Black"/>
                <a:sym typeface="Roboto Black"/>
              </a:rPr>
              <a:t>Department of Cellular, Molecular and Genetic Medicine</a:t>
            </a:r>
            <a:endParaRPr b="0" i="0" sz="1400" u="none" cap="none" strike="noStrike">
              <a:solidFill>
                <a:srgbClr val="4343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0" y="100763"/>
            <a:ext cx="7405200" cy="40140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3"/>
          <p:cNvGrpSpPr/>
          <p:nvPr/>
        </p:nvGrpSpPr>
        <p:grpSpPr>
          <a:xfrm>
            <a:off x="6992358" y="29959"/>
            <a:ext cx="543000" cy="543000"/>
            <a:chOff x="6838508" y="13500"/>
            <a:chExt cx="543000" cy="543000"/>
          </a:xfrm>
        </p:grpSpPr>
        <p:sp>
          <p:nvSpPr>
            <p:cNvPr id="83" name="Google Shape;83;p3"/>
            <p:cNvSpPr/>
            <p:nvPr/>
          </p:nvSpPr>
          <p:spPr>
            <a:xfrm>
              <a:off x="6838508" y="13500"/>
              <a:ext cx="543000" cy="543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" name="Google Shape;84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78700" y="117650"/>
              <a:ext cx="462625" cy="329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" name="Google Shape;85;p3"/>
          <p:cNvSpPr txBox="1"/>
          <p:nvPr/>
        </p:nvSpPr>
        <p:spPr>
          <a:xfrm>
            <a:off x="102950" y="25514"/>
            <a:ext cx="7186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Slide title here</a:t>
            </a:r>
            <a:endParaRPr b="1" i="0" sz="2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283125" y="609600"/>
            <a:ext cx="8085000" cy="3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slides in this deck (including this one) are customizable. To use them: </a:t>
            </a:r>
            <a:endParaRPr b="0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b="1" i="0" lang="en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Option 1:</a:t>
            </a:r>
            <a:r>
              <a:rPr b="0" i="0" lang="en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Make a copy of this deck by using the File menu above so that you can edit each slide. </a:t>
            </a:r>
            <a:endParaRPr b="0" i="0" sz="17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○"/>
            </a:pPr>
            <a:r>
              <a:rPr b="0" i="0" lang="en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Once you have updated your slide, it can then be downloaded as an image file (.jpg or .png) or PDF by using “Download” in the File menu.</a:t>
            </a:r>
            <a:endParaRPr b="0" i="0" sz="17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b="1" i="0" lang="en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Option 2:</a:t>
            </a:r>
            <a:r>
              <a:rPr b="0" i="0" lang="en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Open a new Google Slides presentation of your own, and then either copy/paste your preferred template or use “Import slides” from the File menu.</a:t>
            </a:r>
            <a:endParaRPr b="0" i="0" sz="17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60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b="1" i="0" lang="en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Option 3:</a:t>
            </a:r>
            <a:r>
              <a:rPr b="0" i="0" lang="en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Download this entire slide deck as a PowerPoint file, and edit in there. </a:t>
            </a:r>
            <a:r>
              <a:rPr b="0" i="1" lang="en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(Please note this may cause the text on some slides to change location, depending on what fonts you have installed on your computer. Simply change the font size/spacing in PowerPoint to fix that.)</a:t>
            </a:r>
            <a:endParaRPr b="0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/>
          <p:nvPr/>
        </p:nvSpPr>
        <p:spPr>
          <a:xfrm>
            <a:off x="0" y="5041449"/>
            <a:ext cx="9144000" cy="10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B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406" y="4689206"/>
            <a:ext cx="1973868" cy="27566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 txBox="1"/>
          <p:nvPr/>
        </p:nvSpPr>
        <p:spPr>
          <a:xfrm>
            <a:off x="2379200" y="4689200"/>
            <a:ext cx="66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Roboto Black"/>
                <a:ea typeface="Roboto Black"/>
                <a:cs typeface="Roboto Black"/>
                <a:sym typeface="Roboto Black"/>
              </a:rPr>
              <a:t>Department of Cellular, Molecular and Genetic Medicine</a:t>
            </a:r>
            <a:r>
              <a:rPr b="0" i="0" lang="en" sz="1400" u="none" cap="none" strike="noStrike">
                <a:solidFill>
                  <a:srgbClr val="434343"/>
                </a:solidFill>
                <a:latin typeface="Roboto Black"/>
                <a:ea typeface="Roboto Black"/>
                <a:cs typeface="Roboto Black"/>
                <a:sym typeface="Roboto Black"/>
              </a:rPr>
              <a:t> | Division of Cardiology</a:t>
            </a:r>
            <a:endParaRPr b="0" i="0" sz="1400" u="none" cap="none" strike="noStrike">
              <a:solidFill>
                <a:srgbClr val="4343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0" y="100763"/>
            <a:ext cx="7405200" cy="40140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102950" y="25514"/>
            <a:ext cx="7186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Slide title here</a:t>
            </a:r>
            <a:endParaRPr b="1" i="0" sz="2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4"/>
          <p:cNvPicPr preferRelativeResize="0"/>
          <p:nvPr/>
        </p:nvPicPr>
        <p:blipFill rotWithShape="1">
          <a:blip r:embed="rId4">
            <a:alphaModFix/>
          </a:blip>
          <a:srcRect b="19" l="0" r="0" t="19"/>
          <a:stretch/>
        </p:blipFill>
        <p:spPr>
          <a:xfrm>
            <a:off x="6447761" y="750449"/>
            <a:ext cx="2414874" cy="1608902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640000" dist="28575">
              <a:srgbClr val="000000">
                <a:alpha val="49803"/>
              </a:srgbClr>
            </a:outerShdw>
          </a:effectLst>
        </p:spPr>
      </p:pic>
      <p:sp>
        <p:nvSpPr>
          <p:cNvPr id="97" name="Google Shape;97;p4"/>
          <p:cNvSpPr txBox="1"/>
          <p:nvPr/>
        </p:nvSpPr>
        <p:spPr>
          <a:xfrm>
            <a:off x="178400" y="718013"/>
            <a:ext cx="6079500" cy="3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b="0" i="0" lang="en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text is placeholder text and all items can be moved/replaced as needed (e.g., pictures can be changed or resized; header color can be changed or Egyptian Building logo removed)</a:t>
            </a:r>
            <a:endParaRPr b="0" i="0" sz="1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b="0" i="0" lang="en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a clean, easily readable font, ideally at size 16 or larger</a:t>
            </a:r>
            <a:endParaRPr b="0" i="0" sz="1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b="0" i="0" lang="en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Prioritize legibility above all else</a:t>
            </a:r>
            <a:endParaRPr b="0" i="0" sz="1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b="0" i="0" lang="en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Email Tom Myrick at </a:t>
            </a:r>
            <a:r>
              <a:rPr b="0" i="0" lang="en" sz="1900" u="sng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myrickte@vcu.edu</a:t>
            </a:r>
            <a:r>
              <a:rPr b="0" i="0" lang="en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with any questions or issues</a:t>
            </a:r>
            <a:endParaRPr b="0" i="0" sz="1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8" name="Google Shape;98;p4"/>
          <p:cNvGrpSpPr/>
          <p:nvPr/>
        </p:nvGrpSpPr>
        <p:grpSpPr>
          <a:xfrm>
            <a:off x="6992358" y="29959"/>
            <a:ext cx="543000" cy="543000"/>
            <a:chOff x="6838508" y="13500"/>
            <a:chExt cx="543000" cy="543000"/>
          </a:xfrm>
        </p:grpSpPr>
        <p:sp>
          <p:nvSpPr>
            <p:cNvPr id="99" name="Google Shape;99;p4"/>
            <p:cNvSpPr/>
            <p:nvPr/>
          </p:nvSpPr>
          <p:spPr>
            <a:xfrm>
              <a:off x="6838508" y="13500"/>
              <a:ext cx="543000" cy="543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0" name="Google Shape;100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878700" y="117650"/>
              <a:ext cx="462625" cy="329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/>
          <p:nvPr/>
        </p:nvSpPr>
        <p:spPr>
          <a:xfrm>
            <a:off x="0" y="1613000"/>
            <a:ext cx="91440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0" i="0" lang="en" sz="6400" u="none" cap="none" strike="noStrike">
                <a:solidFill>
                  <a:srgbClr val="000000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Additional color </a:t>
            </a:r>
            <a:endParaRPr b="0" i="0" sz="6400" u="none" cap="none" strike="noStrike">
              <a:solidFill>
                <a:srgbClr val="000000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0" i="0" lang="en" sz="6400" u="none" cap="none" strike="noStrike">
                <a:solidFill>
                  <a:srgbClr val="000000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options</a:t>
            </a:r>
            <a:endParaRPr b="0" i="0" sz="6400" u="none" cap="none" strike="noStrike">
              <a:solidFill>
                <a:srgbClr val="000000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>
            <a:off x="275" y="4459275"/>
            <a:ext cx="9144000" cy="6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165055" y="2811119"/>
            <a:ext cx="42843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FFB300"/>
                </a:solidFill>
                <a:latin typeface="Arial"/>
                <a:ea typeface="Arial"/>
                <a:cs typeface="Arial"/>
                <a:sym typeface="Arial"/>
              </a:rPr>
              <a:t>Slide deck title can go here</a:t>
            </a:r>
            <a:endParaRPr b="0" i="0" sz="600" u="none" cap="none" strike="noStrike">
              <a:solidFill>
                <a:srgbClr val="FFB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4844650" y="2849275"/>
            <a:ext cx="41880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 information: 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B300"/>
                </a:solidFill>
                <a:latin typeface="Arial"/>
                <a:ea typeface="Arial"/>
                <a:cs typeface="Arial"/>
                <a:sym typeface="Arial"/>
              </a:rPr>
              <a:t>Such as the presenter’s name, date/time/location, can go here</a:t>
            </a:r>
            <a:endParaRPr b="1" i="0" sz="2000" u="none" cap="none" strike="noStrike">
              <a:solidFill>
                <a:srgbClr val="FFB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275" y="4596950"/>
            <a:ext cx="2334802" cy="3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4">
            <a:alphaModFix/>
          </a:blip>
          <a:srcRect b="6197" l="0" r="0" t="29706"/>
          <a:stretch/>
        </p:blipFill>
        <p:spPr>
          <a:xfrm>
            <a:off x="0" y="0"/>
            <a:ext cx="9144002" cy="251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6"/>
          <p:cNvCxnSpPr/>
          <p:nvPr/>
        </p:nvCxnSpPr>
        <p:spPr>
          <a:xfrm>
            <a:off x="4572000" y="2644979"/>
            <a:ext cx="0" cy="16119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6"/>
          <p:cNvSpPr txBox="1"/>
          <p:nvPr/>
        </p:nvSpPr>
        <p:spPr>
          <a:xfrm>
            <a:off x="2440800" y="4575800"/>
            <a:ext cx="659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lang="en" sz="1900">
                <a:solidFill>
                  <a:srgbClr val="3A3A3A"/>
                </a:solidFill>
                <a:latin typeface="Roboto"/>
                <a:ea typeface="Roboto"/>
                <a:cs typeface="Roboto"/>
                <a:sym typeface="Roboto"/>
              </a:rPr>
              <a:t>Department of Cellular, Molecular and Genetic Medicine</a:t>
            </a:r>
            <a:endParaRPr b="1" i="0" sz="1900" u="none" cap="none" strike="noStrike">
              <a:solidFill>
                <a:srgbClr val="3A3A3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/>
          <p:nvPr/>
        </p:nvSpPr>
        <p:spPr>
          <a:xfrm>
            <a:off x="0" y="1130600"/>
            <a:ext cx="5080500" cy="178530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 b="0" l="20449" r="19983" t="0"/>
          <a:stretch/>
        </p:blipFill>
        <p:spPr>
          <a:xfrm>
            <a:off x="5073247" y="0"/>
            <a:ext cx="4070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7"/>
          <p:cNvSpPr/>
          <p:nvPr/>
        </p:nvSpPr>
        <p:spPr>
          <a:xfrm>
            <a:off x="0" y="5041449"/>
            <a:ext cx="9144000" cy="10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B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7"/>
          <p:cNvPicPr preferRelativeResize="0"/>
          <p:nvPr/>
        </p:nvPicPr>
        <p:blipFill rotWithShape="1">
          <a:blip r:embed="rId4">
            <a:alphaModFix/>
          </a:blip>
          <a:srcRect b="168" l="0" r="0" t="169"/>
          <a:stretch/>
        </p:blipFill>
        <p:spPr>
          <a:xfrm>
            <a:off x="178400" y="4482875"/>
            <a:ext cx="3451203" cy="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/>
          <p:nvPr/>
        </p:nvSpPr>
        <p:spPr>
          <a:xfrm>
            <a:off x="88957" y="116950"/>
            <a:ext cx="4789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B300"/>
                </a:solidFill>
                <a:latin typeface="Roboto Black"/>
                <a:ea typeface="Roboto Black"/>
                <a:cs typeface="Roboto Black"/>
                <a:sym typeface="Roboto Black"/>
              </a:rPr>
              <a:t>Department of Cellular, Molecular and Genetic Medicine</a:t>
            </a:r>
            <a:endParaRPr sz="2400">
              <a:solidFill>
                <a:srgbClr val="FFB3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B3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-7375" y="1377835"/>
            <a:ext cx="50805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4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Best practices in communications</a:t>
            </a:r>
            <a:r>
              <a:rPr b="1" i="0" lang="en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102208" y="3157553"/>
            <a:ext cx="41880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 information: 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Such as the presenter’s name, date/time/location, can go here</a:t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/>
          <p:nvPr/>
        </p:nvSpPr>
        <p:spPr>
          <a:xfrm>
            <a:off x="0" y="5041449"/>
            <a:ext cx="9144000" cy="10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B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 b="168" l="0" r="0" t="169"/>
          <a:stretch/>
        </p:blipFill>
        <p:spPr>
          <a:xfrm>
            <a:off x="178406" y="4689206"/>
            <a:ext cx="1973868" cy="2756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 txBox="1"/>
          <p:nvPr/>
        </p:nvSpPr>
        <p:spPr>
          <a:xfrm>
            <a:off x="3122925" y="4676800"/>
            <a:ext cx="591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Department of Cellular, Molecular and Genetic Medicine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8"/>
          <p:cNvSpPr/>
          <p:nvPr/>
        </p:nvSpPr>
        <p:spPr>
          <a:xfrm>
            <a:off x="0" y="100763"/>
            <a:ext cx="7405200" cy="40140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8"/>
          <p:cNvGrpSpPr/>
          <p:nvPr/>
        </p:nvGrpSpPr>
        <p:grpSpPr>
          <a:xfrm>
            <a:off x="6992358" y="29959"/>
            <a:ext cx="543000" cy="543000"/>
            <a:chOff x="6838508" y="13500"/>
            <a:chExt cx="543000" cy="543000"/>
          </a:xfrm>
        </p:grpSpPr>
        <p:sp>
          <p:nvSpPr>
            <p:cNvPr id="137" name="Google Shape;137;p8"/>
            <p:cNvSpPr/>
            <p:nvPr/>
          </p:nvSpPr>
          <p:spPr>
            <a:xfrm>
              <a:off x="6838508" y="13500"/>
              <a:ext cx="543000" cy="543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8" name="Google Shape;138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78700" y="117650"/>
              <a:ext cx="462625" cy="329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8"/>
          <p:cNvSpPr txBox="1"/>
          <p:nvPr/>
        </p:nvSpPr>
        <p:spPr>
          <a:xfrm>
            <a:off x="102950" y="25514"/>
            <a:ext cx="7186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Slide title here</a:t>
            </a:r>
            <a:endParaRPr b="1" i="0" sz="2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432550" y="718025"/>
            <a:ext cx="58254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This is an example of a slide using the black background color. </a:t>
            </a:r>
            <a:endParaRPr b="0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Additional slide content can go here.</a:t>
            </a:r>
            <a:endParaRPr b="0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Additional slide content can go here.</a:t>
            </a:r>
            <a:endParaRPr b="0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Additional slide content can go here.</a:t>
            </a:r>
            <a:endParaRPr b="0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5">
            <a:alphaModFix/>
          </a:blip>
          <a:srcRect b="0" l="7784" r="7783" t="0"/>
          <a:stretch/>
        </p:blipFill>
        <p:spPr>
          <a:xfrm>
            <a:off x="6447761" y="750449"/>
            <a:ext cx="2414875" cy="16089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640000" dist="28575">
              <a:srgbClr val="000000">
                <a:alpha val="49803"/>
              </a:srgbClr>
            </a:outerShdw>
          </a:effectLst>
        </p:spPr>
      </p:pic>
      <p:pic>
        <p:nvPicPr>
          <p:cNvPr id="142" name="Google Shape;142;p8"/>
          <p:cNvPicPr preferRelativeResize="0"/>
          <p:nvPr/>
        </p:nvPicPr>
        <p:blipFill rotWithShape="1">
          <a:blip r:embed="rId6">
            <a:alphaModFix/>
          </a:blip>
          <a:srcRect b="49" l="0" r="0" t="59"/>
          <a:stretch/>
        </p:blipFill>
        <p:spPr>
          <a:xfrm>
            <a:off x="6447761" y="2514874"/>
            <a:ext cx="2414874" cy="1608902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640000" dist="28575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/>
          <p:nvPr/>
        </p:nvSpPr>
        <p:spPr>
          <a:xfrm>
            <a:off x="0" y="5041449"/>
            <a:ext cx="9144000" cy="10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B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 b="168" l="0" r="0" t="169"/>
          <a:stretch/>
        </p:blipFill>
        <p:spPr>
          <a:xfrm>
            <a:off x="178406" y="4689206"/>
            <a:ext cx="1973868" cy="27566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/>
          <p:nvPr/>
        </p:nvSpPr>
        <p:spPr>
          <a:xfrm>
            <a:off x="0" y="100763"/>
            <a:ext cx="7405200" cy="40140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9"/>
          <p:cNvGrpSpPr/>
          <p:nvPr/>
        </p:nvGrpSpPr>
        <p:grpSpPr>
          <a:xfrm>
            <a:off x="6992358" y="29959"/>
            <a:ext cx="543000" cy="543000"/>
            <a:chOff x="6838508" y="13500"/>
            <a:chExt cx="543000" cy="543000"/>
          </a:xfrm>
        </p:grpSpPr>
        <p:sp>
          <p:nvSpPr>
            <p:cNvPr id="151" name="Google Shape;151;p9"/>
            <p:cNvSpPr/>
            <p:nvPr/>
          </p:nvSpPr>
          <p:spPr>
            <a:xfrm>
              <a:off x="6838508" y="13500"/>
              <a:ext cx="543000" cy="543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2" name="Google Shape;152;p9"/>
            <p:cNvPicPr preferRelativeResize="0"/>
            <p:nvPr/>
          </p:nvPicPr>
          <p:blipFill rotWithShape="1">
            <a:blip r:embed="rId4">
              <a:alphaModFix/>
            </a:blip>
            <a:srcRect b="-6053" l="-6054" r="-6064" t="-6065"/>
            <a:stretch/>
          </p:blipFill>
          <p:spPr>
            <a:xfrm>
              <a:off x="6878700" y="117650"/>
              <a:ext cx="462625" cy="329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9"/>
          <p:cNvSpPr txBox="1"/>
          <p:nvPr/>
        </p:nvSpPr>
        <p:spPr>
          <a:xfrm>
            <a:off x="102950" y="25514"/>
            <a:ext cx="7186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Slide title here</a:t>
            </a:r>
            <a:endParaRPr b="1" i="0" sz="2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432550" y="718025"/>
            <a:ext cx="58254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This is an example of a slide using the black background color. </a:t>
            </a:r>
            <a:endParaRPr b="0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Additional slide content can go here.</a:t>
            </a:r>
            <a:endParaRPr b="0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Additional slide content can go here.</a:t>
            </a:r>
            <a:endParaRPr b="0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Additional slide content can go here.</a:t>
            </a:r>
            <a:endParaRPr b="0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5">
            <a:alphaModFix/>
          </a:blip>
          <a:srcRect b="0" l="7784" r="7783" t="0"/>
          <a:stretch/>
        </p:blipFill>
        <p:spPr>
          <a:xfrm>
            <a:off x="6447761" y="750449"/>
            <a:ext cx="2414875" cy="16089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640000" dist="28575">
              <a:srgbClr val="000000">
                <a:alpha val="49803"/>
              </a:srgbClr>
            </a:outerShdw>
          </a:effectLst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6">
            <a:alphaModFix/>
          </a:blip>
          <a:srcRect b="49" l="0" r="0" t="59"/>
          <a:stretch/>
        </p:blipFill>
        <p:spPr>
          <a:xfrm>
            <a:off x="6447761" y="2514874"/>
            <a:ext cx="2414874" cy="1608902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640000" dist="28575">
              <a:srgbClr val="000000">
                <a:alpha val="49803"/>
              </a:srgbClr>
            </a:outerShdw>
          </a:effectLst>
        </p:spPr>
      </p:pic>
      <p:sp>
        <p:nvSpPr>
          <p:cNvPr id="157" name="Google Shape;157;p9"/>
          <p:cNvSpPr txBox="1"/>
          <p:nvPr/>
        </p:nvSpPr>
        <p:spPr>
          <a:xfrm>
            <a:off x="3122925" y="4676800"/>
            <a:ext cx="591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Department of Cellular, Molecular and Genetic Medicine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